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5" r:id="rId2"/>
    <p:sldId id="256" r:id="rId3"/>
    <p:sldId id="259" r:id="rId4"/>
    <p:sldId id="266" r:id="rId5"/>
    <p:sldId id="269" r:id="rId6"/>
    <p:sldId id="268" r:id="rId7"/>
    <p:sldId id="270" r:id="rId8"/>
    <p:sldId id="271" r:id="rId9"/>
    <p:sldId id="262" r:id="rId10"/>
    <p:sldId id="272" r:id="rId11"/>
    <p:sldId id="273" r:id="rId12"/>
    <p:sldId id="274" r:id="rId13"/>
    <p:sldId id="263" r:id="rId14"/>
    <p:sldId id="275" r:id="rId15"/>
    <p:sldId id="279" r:id="rId16"/>
    <p:sldId id="277" r:id="rId17"/>
    <p:sldId id="280" r:id="rId18"/>
    <p:sldId id="276" r:id="rId19"/>
    <p:sldId id="283" r:id="rId20"/>
    <p:sldId id="281" r:id="rId21"/>
    <p:sldId id="278" r:id="rId22"/>
    <p:sldId id="284" r:id="rId23"/>
    <p:sldId id="282" r:id="rId24"/>
    <p:sldId id="264" r:id="rId25"/>
    <p:sldId id="2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66667"/>
  </p:normalViewPr>
  <p:slideViewPr>
    <p:cSldViewPr snapToGrid="0" snapToObjects="1">
      <p:cViewPr varScale="1">
        <p:scale>
          <a:sx n="82" d="100"/>
          <a:sy n="82" d="100"/>
        </p:scale>
        <p:origin x="4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3/17/19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7</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a:t>
            </a:r>
            <a:r>
              <a:rPr lang="en-GB" sz="1200" kern="1200" dirty="0" err="1">
                <a:solidFill>
                  <a:schemeClr val="tx1"/>
                </a:solidFill>
                <a:effectLst/>
                <a:latin typeface="+mn-lt"/>
                <a:ea typeface="+mn-ea"/>
                <a:cs typeface="+mn-cs"/>
              </a:rPr>
              <a:t>infastructure</a:t>
            </a:r>
            <a:r>
              <a:rPr lang="en-GB" sz="1200" kern="1200" dirty="0">
                <a:solidFill>
                  <a:schemeClr val="tx1"/>
                </a:solidFill>
                <a:effectLst/>
                <a:latin typeface="+mn-lt"/>
                <a:ea typeface="+mn-ea"/>
                <a:cs typeface="+mn-cs"/>
              </a:rPr>
              <a:t>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a:t>
            </a:r>
            <a:r>
              <a:rPr lang="en-GB" sz="1200" kern="1200" dirty="0" err="1">
                <a:solidFill>
                  <a:schemeClr val="tx1"/>
                </a:solidFill>
                <a:effectLst/>
                <a:latin typeface="+mn-lt"/>
                <a:ea typeface="+mn-ea"/>
                <a:cs typeface="+mn-cs"/>
              </a:rPr>
              <a:t>servies</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10</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18</a:t>
            </a:fld>
            <a:endParaRPr lang="en-US"/>
          </a:p>
        </p:txBody>
      </p:sp>
    </p:spTree>
    <p:extLst>
      <p:ext uri="{BB962C8B-B14F-4D97-AF65-F5344CB8AC3E}">
        <p14:creationId xmlns:p14="http://schemas.microsoft.com/office/powerpoint/2010/main" val="1157500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19</a:t>
            </a:fld>
            <a:endParaRPr lang="en-US"/>
          </a:p>
        </p:txBody>
      </p:sp>
    </p:spTree>
    <p:extLst>
      <p:ext uri="{BB962C8B-B14F-4D97-AF65-F5344CB8AC3E}">
        <p14:creationId xmlns:p14="http://schemas.microsoft.com/office/powerpoint/2010/main" val="565597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21</a:t>
            </a:fld>
            <a:endParaRPr lang="en-US"/>
          </a:p>
        </p:txBody>
      </p:sp>
    </p:spTree>
    <p:extLst>
      <p:ext uri="{BB962C8B-B14F-4D97-AF65-F5344CB8AC3E}">
        <p14:creationId xmlns:p14="http://schemas.microsoft.com/office/powerpoint/2010/main" val="429487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3878-859C-BE43-8CBE-E2D5844FA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67151-7721-7948-9B9E-CF45B42F9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4E9AA-BE96-BB4A-AA7D-3629872FF3A5}"/>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5" name="Footer Placeholder 4">
            <a:extLst>
              <a:ext uri="{FF2B5EF4-FFF2-40B4-BE49-F238E27FC236}">
                <a16:creationId xmlns:a16="http://schemas.microsoft.com/office/drawing/2014/main" id="{523B81D9-8226-7D46-9361-08A24A6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BC93-BD8E-A047-8ABF-4A098B77F097}"/>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3224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DD01-943D-FC46-8C99-433B77D16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9D475-D8EB-A14A-89FE-608D0FC0A7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18AE2-4223-5D4C-A5F4-B1CCE31C1A16}"/>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5" name="Footer Placeholder 4">
            <a:extLst>
              <a:ext uri="{FF2B5EF4-FFF2-40B4-BE49-F238E27FC236}">
                <a16:creationId xmlns:a16="http://schemas.microsoft.com/office/drawing/2014/main" id="{AAA05AC6-70FE-EF4A-A466-ABD0DDF2C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93450-5815-C049-9FD1-990B902F5AA6}"/>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4619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71998-A1C7-0B4A-9D06-1360218D27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95810-2639-CA4B-9D1B-A5E81824DD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DD15-CD1E-9840-88CE-A3608396351E}"/>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5" name="Footer Placeholder 4">
            <a:extLst>
              <a:ext uri="{FF2B5EF4-FFF2-40B4-BE49-F238E27FC236}">
                <a16:creationId xmlns:a16="http://schemas.microsoft.com/office/drawing/2014/main" id="{78D80626-1D95-864E-B6EE-8A98A4DC4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61B19-B171-7745-BFED-BF14D90C89FA}"/>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947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A6E1-B6B3-4545-A6ED-E095A8BD7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073DC-B892-974B-B338-CADCEA7984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96DD-DAF0-FD4F-BFD5-F17BE13C5FF3}"/>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5" name="Footer Placeholder 4">
            <a:extLst>
              <a:ext uri="{FF2B5EF4-FFF2-40B4-BE49-F238E27FC236}">
                <a16:creationId xmlns:a16="http://schemas.microsoft.com/office/drawing/2014/main" id="{D6256129-87BA-7D4E-A1A2-38818113A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7285B-0823-D641-9734-4F66B8674FAB}"/>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6902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8E28-C05E-7F4B-93C6-46588327B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50E69-0D6D-5545-969E-45B6DE3F9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3875DA-55BB-6D4F-8EA5-C484104193FA}"/>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5" name="Footer Placeholder 4">
            <a:extLst>
              <a:ext uri="{FF2B5EF4-FFF2-40B4-BE49-F238E27FC236}">
                <a16:creationId xmlns:a16="http://schemas.microsoft.com/office/drawing/2014/main" id="{0CAC1AEA-D763-0B45-93C3-B052DD822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9CC58-8701-A44D-A449-A0237EA97161}"/>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98621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4650-6BC9-8F49-86D4-F0AE3047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F73D8-5ABE-F04E-AA82-3CDE78A392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BBA631-4BF3-F944-8275-6A56E162F93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9175F-182E-A24E-B5B9-72EF6E245F6F}"/>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6" name="Footer Placeholder 5">
            <a:extLst>
              <a:ext uri="{FF2B5EF4-FFF2-40B4-BE49-F238E27FC236}">
                <a16:creationId xmlns:a16="http://schemas.microsoft.com/office/drawing/2014/main" id="{D2EEEB52-9E37-7344-9FB3-2A71C2B71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64329-42E6-1042-9A56-C919E65BC358}"/>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2961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D0D3-3DC0-3043-A709-47C71555D8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51BDC1-4268-7F41-947A-351C796B2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77BDF8-A77B-8B41-945C-7FDFEF9D62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D16BDE-B282-F845-9443-E276C92D0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8EB833-00E1-A249-96BD-55D6DCD16D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A01E2-FD0D-8940-9CCB-3328D47484E6}"/>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8" name="Footer Placeholder 7">
            <a:extLst>
              <a:ext uri="{FF2B5EF4-FFF2-40B4-BE49-F238E27FC236}">
                <a16:creationId xmlns:a16="http://schemas.microsoft.com/office/drawing/2014/main" id="{C914AFB3-775D-294A-BA78-90A6B6E4B9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DA10A-506F-9240-A485-8CE893E0D9F2}"/>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95507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1D48-7D4F-274C-B944-EDBA33FC88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76AE5-3471-8340-9FD2-60A8AEFDA1EE}"/>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4" name="Footer Placeholder 3">
            <a:extLst>
              <a:ext uri="{FF2B5EF4-FFF2-40B4-BE49-F238E27FC236}">
                <a16:creationId xmlns:a16="http://schemas.microsoft.com/office/drawing/2014/main" id="{E97CFB95-6F3E-9B47-9CCA-93C6CA37B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570973-9017-CF4E-AEBE-DFA184DB2F5E}"/>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35247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CED27-5AB7-8C46-B6DC-CF26908EE63D}"/>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3" name="Footer Placeholder 2">
            <a:extLst>
              <a:ext uri="{FF2B5EF4-FFF2-40B4-BE49-F238E27FC236}">
                <a16:creationId xmlns:a16="http://schemas.microsoft.com/office/drawing/2014/main" id="{EB007708-DA8C-6644-8CE0-02202B6459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C5B469-4119-4B44-9236-AE30BC15822F}"/>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9241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894E-753A-354E-9B2E-05C7A65D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E59C29-3624-3844-951C-32A2F9005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FA3C2-CAE7-274D-9B18-9EF9A9DA4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363242-5655-6D40-933B-29200A435821}"/>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6" name="Footer Placeholder 5">
            <a:extLst>
              <a:ext uri="{FF2B5EF4-FFF2-40B4-BE49-F238E27FC236}">
                <a16:creationId xmlns:a16="http://schemas.microsoft.com/office/drawing/2014/main" id="{C7D603E8-3EBD-9B40-AD35-1BC441545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1EA23-48F5-784F-8E1E-4C140B2D21E0}"/>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8736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3A97-F53C-1444-9CA9-10E2ACF43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71B62-DB92-3A4C-B731-D43591CF4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B94958-5E26-2144-B7C8-701A8681F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0FF9DB-08C8-8E40-8F70-5741E48CC2F5}"/>
              </a:ext>
            </a:extLst>
          </p:cNvPr>
          <p:cNvSpPr>
            <a:spLocks noGrp="1"/>
          </p:cNvSpPr>
          <p:nvPr>
            <p:ph type="dt" sz="half" idx="10"/>
          </p:nvPr>
        </p:nvSpPr>
        <p:spPr/>
        <p:txBody>
          <a:bodyPr/>
          <a:lstStyle/>
          <a:p>
            <a:fld id="{FC69F19A-D2C5-1D4B-AE92-172428B19BC5}" type="datetimeFigureOut">
              <a:rPr lang="en-US" smtClean="0"/>
              <a:t>3/17/19</a:t>
            </a:fld>
            <a:endParaRPr lang="en-US"/>
          </a:p>
        </p:txBody>
      </p:sp>
      <p:sp>
        <p:nvSpPr>
          <p:cNvPr id="6" name="Footer Placeholder 5">
            <a:extLst>
              <a:ext uri="{FF2B5EF4-FFF2-40B4-BE49-F238E27FC236}">
                <a16:creationId xmlns:a16="http://schemas.microsoft.com/office/drawing/2014/main" id="{5089BE7E-645D-DA4F-AC0B-E25272E3C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648B2-01AA-EF41-9F0C-DD75911F3F9C}"/>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8026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0952D-2C22-EB43-8730-F0EFE421A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6557A4-3273-664C-A841-00C1186C2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6B24B-27DF-5549-8E72-4EE49A70C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3/17/19</a:t>
            </a:fld>
            <a:endParaRPr lang="en-US"/>
          </a:p>
        </p:txBody>
      </p:sp>
      <p:sp>
        <p:nvSpPr>
          <p:cNvPr id="5" name="Footer Placeholder 4">
            <a:extLst>
              <a:ext uri="{FF2B5EF4-FFF2-40B4-BE49-F238E27FC236}">
                <a16:creationId xmlns:a16="http://schemas.microsoft.com/office/drawing/2014/main" id="{141BC0CC-ABFB-C845-9520-68164B98C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2EFE7A-145B-4D4B-AC11-54962B8BC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1260670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joel@hammond-turner.org.uk" TargetMode="External"/><Relationship Id="rId1" Type="http://schemas.openxmlformats.org/officeDocument/2006/relationships/slideLayout" Target="../slideLayouts/slideLayout1.xml"/><Relationship Id="rId4" Type="http://schemas.openxmlformats.org/officeDocument/2006/relationships/hyperlink" Target="http://bit.ly/YouFixIt-Feedbac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839788" y="457200"/>
            <a:ext cx="3932237" cy="13716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5183188" y="995363"/>
            <a:ext cx="6172200" cy="4865687"/>
          </a:xfrm>
        </p:spPr>
        <p:txBody>
          <a:bodyPr>
            <a:normAutofit fontScale="55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739101" y="2103014"/>
            <a:ext cx="1711333"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866109" y="5022428"/>
            <a:ext cx="3932236" cy="830997"/>
          </a:xfrm>
          <a:prstGeom prst="rect">
            <a:avLst/>
          </a:prstGeom>
          <a:noFill/>
        </p:spPr>
        <p:txBody>
          <a:bodyPr wrap="square" rtlCol="0">
            <a:spAutoFit/>
          </a:bodyPr>
          <a:lstStyle/>
          <a:p>
            <a:r>
              <a:rPr lang="en-GB" sz="1600" dirty="0"/>
              <a:t>W: </a:t>
            </a:r>
            <a:r>
              <a:rPr lang="en-GB" sz="1600" dirty="0">
                <a:hlinkClick r:id="rId4"/>
              </a:rPr>
              <a:t>https://www.hammond-turner.org.uk</a:t>
            </a:r>
            <a:endParaRPr lang="en-GB" sz="1600" dirty="0"/>
          </a:p>
          <a:p>
            <a:r>
              <a:rPr lang="en-GB" sz="1600" dirty="0"/>
              <a:t>E:   </a:t>
            </a:r>
            <a:r>
              <a:rPr lang="en-GB" sz="1600" dirty="0">
                <a:hlinkClick r:id="rId5"/>
              </a:rPr>
              <a:t>joel@Hammond-turner.org.uk</a:t>
            </a:r>
            <a:endParaRPr lang="en-GB" sz="1600" dirty="0"/>
          </a:p>
          <a:p>
            <a:r>
              <a:rPr lang="en-GB" sz="1600" dirty="0"/>
              <a:t>T:   @</a:t>
            </a:r>
            <a:r>
              <a:rPr lang="en-GB" sz="1600" dirty="0" err="1"/>
              <a:t>Rammesses</a:t>
            </a:r>
            <a:endParaRPr lang="en-GB" sz="16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lstStyle/>
          <a:p>
            <a:r>
              <a:rPr lang="en-US" dirty="0"/>
              <a:t>Logging, logging, logging…</a:t>
            </a:r>
          </a:p>
          <a:p>
            <a:pPr lvl="1"/>
            <a:r>
              <a:rPr lang="en-US" dirty="0"/>
              <a:t>More logging…</a:t>
            </a:r>
          </a:p>
          <a:p>
            <a:pPr lvl="1"/>
            <a:r>
              <a:rPr lang="en-US" dirty="0"/>
              <a:t>Bad logging can be worse than no logging</a:t>
            </a:r>
          </a:p>
          <a:p>
            <a:pPr lvl="1"/>
            <a:r>
              <a:rPr lang="en-US" dirty="0"/>
              <a:t>Correlation is everything</a:t>
            </a:r>
          </a:p>
          <a:p>
            <a:endParaRPr lang="en-US" dirty="0"/>
          </a:p>
          <a:p>
            <a:pPr fontAlgn="ctr"/>
            <a:r>
              <a:rPr lang="en-GB" dirty="0"/>
              <a:t>Keep *SOME* documentation on what </a:t>
            </a:r>
            <a:br>
              <a:rPr lang="en-GB" dirty="0"/>
            </a:br>
            <a:r>
              <a:rPr lang="en-GB" dirty="0"/>
              <a:t>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of framework </a:t>
            </a:r>
            <a:br>
              <a:rPr lang="en-GB" dirty="0"/>
            </a:br>
            <a:r>
              <a:rPr lang="en-GB" dirty="0"/>
              <a:t>features are a red flag</a:t>
            </a:r>
          </a:p>
          <a:p>
            <a:endParaRPr lang="en-GB" dirty="0"/>
          </a:p>
          <a:p>
            <a:r>
              <a:rPr lang="en-GB" dirty="0"/>
              <a:t>NEVER allow N+1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Tree>
    <p:extLst>
      <p:ext uri="{BB962C8B-B14F-4D97-AF65-F5344CB8AC3E}">
        <p14:creationId xmlns:p14="http://schemas.microsoft.com/office/powerpoint/2010/main" val="880871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as proof positive</a:t>
            </a:r>
          </a:p>
          <a:p>
            <a:pPr lvl="1"/>
            <a:endParaRPr lang="en-US" dirty="0"/>
          </a:p>
          <a:p>
            <a:r>
              <a:rPr lang="en-US" dirty="0"/>
              <a:t>Accept responsibility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7946571" y="1825624"/>
            <a:ext cx="3407229" cy="4350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r>
              <a:rPr lang="en-US" sz="7200" b="1" dirty="0">
                <a:latin typeface="Vivaldi" panose="020F0502020204030204" pitchFamily="34" charset="0"/>
                <a:cs typeface="Vivaldi" panose="020F0502020204030204" pitchFamily="34" charset="0"/>
              </a:rPr>
              <a:t>Taming</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the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Off-Shore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Beast</a:t>
            </a:r>
            <a:br>
              <a:rPr lang="en-US" sz="7200" b="1" dirty="0">
                <a:latin typeface="Vivaldi" panose="020F0502020204030204" pitchFamily="34" charset="0"/>
                <a:cs typeface="Vivaldi" panose="020F0502020204030204" pitchFamily="34" charset="0"/>
              </a:rPr>
            </a:br>
            <a:r>
              <a:rPr lang="en-US" sz="3600" b="1" dirty="0">
                <a:latin typeface="Vivaldi" panose="020F0502020204030204" pitchFamily="34" charset="0"/>
                <a:cs typeface="Vivaldi" panose="020F0502020204030204" pitchFamily="34" charset="0"/>
              </a:rPr>
              <a:t>(and the on-shore one too)</a:t>
            </a:r>
            <a:endParaRPr lang="en-US" sz="72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88978"/>
            <a:ext cx="5450795"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Mohamed Ahsan</a:t>
            </a:r>
            <a:r>
              <a:rPr lang="en-GB" sz="1400" dirty="0"/>
              <a:t> </a:t>
            </a:r>
            <a:endParaRPr lang="en-US" sz="140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6422570" y="1690688"/>
            <a:ext cx="4931229" cy="1799899"/>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0" y="0"/>
            <a:ext cx="12191999" cy="68580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dependencies</a:t>
            </a:r>
          </a:p>
          <a:p>
            <a:r>
              <a:rPr lang="en-US" dirty="0"/>
              <a:t>Less merge conflicts</a:t>
            </a:r>
          </a:p>
          <a:p>
            <a:r>
              <a:rPr lang="en-US" dirty="0"/>
              <a:t>Independent delivery</a:t>
            </a:r>
          </a:p>
          <a:p>
            <a:endParaRPr lang="en-US" dirty="0"/>
          </a:p>
          <a:p>
            <a:r>
              <a:rPr lang="en-US" dirty="0"/>
              <a:t>Last-minute integration effort</a:t>
            </a:r>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6908800" y="1690688"/>
            <a:ext cx="44450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Jim Witkowski</a:t>
            </a:r>
            <a:r>
              <a:rPr lang="en-GB" sz="1400" dirty="0"/>
              <a:t> </a:t>
            </a:r>
            <a:endParaRPr lang="en-US" sz="1100"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2380"/>
            <a:ext cx="12192000" cy="686509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0"/>
            <a:ext cx="12192000" cy="68580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a:t>
            </a:r>
            <a:r>
              <a:rPr lang="en-US" dirty="0" err="1"/>
              <a:t>inc</a:t>
            </a:r>
            <a:r>
              <a:rPr lang="en-US" dirty="0"/>
              <a:t>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6867231" y="1825625"/>
            <a:ext cx="4486568"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Annie Spratt</a:t>
            </a:r>
            <a:endParaRPr lang="en-US" sz="100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6867231" y="2196451"/>
            <a:ext cx="4486568" cy="3609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4572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pPr algn="ctr"/>
            <a:r>
              <a:rPr lang="en-US" sz="7200" b="1" dirty="0">
                <a:latin typeface="Stencil" pitchFamily="82" charset="77"/>
                <a:cs typeface="Vivaldi" panose="020F0502020204030204" pitchFamily="34" charset="0"/>
              </a:rPr>
              <a:t>Questions</a:t>
            </a:r>
            <a:br>
              <a:rPr lang="en-US" sz="7200" b="1" dirty="0">
                <a:latin typeface="Stencil" pitchFamily="82" charset="77"/>
                <a:cs typeface="Vivaldi" panose="020F0502020204030204" pitchFamily="34" charset="0"/>
              </a:rPr>
            </a:br>
            <a:r>
              <a:rPr lang="en-US" sz="16600" b="1" dirty="0">
                <a:latin typeface="Stencil" pitchFamily="82" charset="77"/>
                <a:cs typeface="Vivaldi" panose="020F0502020204030204" pitchFamily="34" charset="0"/>
              </a:rPr>
              <a:t>?</a:t>
            </a:r>
            <a:endParaRPr lang="en-US" sz="72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519965" y="388978"/>
            <a:ext cx="5159829"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 US Government 2009</a:t>
            </a:r>
            <a:endParaRPr lang="en-US" sz="140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2"/>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E6391550-98FE-E94E-9F80-70F78BFF1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6628E9-8153-D242-BD45-9A3C5872013A}"/>
              </a:ext>
            </a:extLst>
          </p:cNvPr>
          <p:cNvSpPr txBox="1"/>
          <p:nvPr/>
        </p:nvSpPr>
        <p:spPr>
          <a:xfrm>
            <a:off x="4367213" y="3768719"/>
            <a:ext cx="3457574" cy="369332"/>
          </a:xfrm>
          <a:prstGeom prst="rect">
            <a:avLst/>
          </a:prstGeom>
          <a:noFill/>
        </p:spPr>
        <p:txBody>
          <a:bodyPr wrap="square" rtlCol="0">
            <a:spAutoFit/>
          </a:bodyPr>
          <a:lstStyle/>
          <a:p>
            <a:pPr algn="ctr"/>
            <a:r>
              <a:rPr lang="en-US" dirty="0">
                <a:hlinkClick r:id="rId4"/>
              </a:rPr>
              <a:t>http://bit.ly/YouFixIt-Feedback</a:t>
            </a:r>
            <a:endParaRPr lang="en-US" dirty="0"/>
          </a:p>
        </p:txBody>
      </p:sp>
    </p:spTree>
    <p:extLst>
      <p:ext uri="{BB962C8B-B14F-4D97-AF65-F5344CB8AC3E}">
        <p14:creationId xmlns:p14="http://schemas.microsoft.com/office/powerpoint/2010/main" val="35933477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120271" y="2187019"/>
            <a:ext cx="7044100" cy="3246729"/>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6172200" y="2696066"/>
            <a:ext cx="5181600" cy="3480896"/>
          </a:xfrm>
        </p:spPr>
        <p:txBody>
          <a:bodyPr>
            <a:normAutofit/>
          </a:bodyPr>
          <a:lstStyle/>
          <a:p>
            <a:pPr marL="0" indent="0">
              <a:buNone/>
            </a:pPr>
            <a:r>
              <a:rPr lang="en-US" b="1" dirty="0"/>
              <a:t>Landmark Valuation Hub</a:t>
            </a:r>
          </a:p>
          <a:p>
            <a:pPr marL="0" indent="0">
              <a:buNone/>
            </a:pPr>
            <a:r>
              <a:rPr lang="en-US" sz="20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44" y="1825625"/>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Ravie" pitchFamily="82" charset="77"/>
                <a:cs typeface="Ravie" panose="020F0502020204030204" pitchFamily="34" charset="0"/>
              </a:rPr>
              <a:t>You, </a:t>
            </a:r>
            <a:br>
              <a:rPr lang="en-US" sz="7200" dirty="0">
                <a:latin typeface="Ravie" pitchFamily="82" charset="77"/>
              </a:rPr>
            </a:br>
            <a:r>
              <a:rPr lang="en-US" sz="7200" dirty="0">
                <a:latin typeface="Ravie" pitchFamily="82" charset="77"/>
              </a:rPr>
              <a:t>vs the </a:t>
            </a:r>
            <a:br>
              <a:rPr lang="en-US" sz="7200" dirty="0">
                <a:latin typeface="Ravie" pitchFamily="82" charset="77"/>
              </a:rPr>
            </a:br>
            <a:r>
              <a:rPr lang="en-US" sz="7200" dirty="0">
                <a:latin typeface="Ravie" pitchFamily="82" charset="77"/>
              </a:rPr>
              <a:t>World </a:t>
            </a:r>
            <a:br>
              <a:rPr lang="en-US" sz="7200" dirty="0">
                <a:latin typeface="Ravie" pitchFamily="82" charset="77"/>
              </a:rPr>
            </a:br>
            <a:r>
              <a:rPr lang="en-US" sz="3200" dirty="0">
                <a:latin typeface="Ravie" pitchFamily="82" charset="77"/>
              </a:rPr>
              <a:t>(of PMs)</a:t>
            </a:r>
            <a:endParaRPr lang="en-US" sz="72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6096001" y="365125"/>
            <a:ext cx="5725886"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lnSpcReduction="10000"/>
          </a:bodyPr>
          <a:lstStyle/>
          <a:p>
            <a:r>
              <a:rPr lang="en-US" dirty="0"/>
              <a:t>How good are your estimates? 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iterations</a:t>
            </a:r>
          </a:p>
          <a:p>
            <a:endParaRPr lang="en-US" dirty="0"/>
          </a:p>
          <a:p>
            <a:r>
              <a:rPr lang="en-US" dirty="0"/>
              <a:t>Known-Knowns / Known-Unknowns / </a:t>
            </a:r>
            <a:br>
              <a:rPr lang="en-US" dirty="0"/>
            </a:br>
            <a:r>
              <a:rPr lang="en-US" dirty="0"/>
              <a:t>Unknown-Unknowns</a:t>
            </a:r>
          </a:p>
        </p:txBody>
      </p:sp>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10000"/>
          </a:bodyPr>
          <a:lstStyle/>
          <a:p>
            <a:pPr fontAlgn="ctr"/>
            <a:r>
              <a:rPr lang="en-GB" dirty="0"/>
              <a:t>YAGNI vs cohesion</a:t>
            </a:r>
          </a:p>
          <a:p>
            <a:pPr lvl="1" fontAlgn="ctr"/>
            <a:r>
              <a:rPr lang="en-GB" dirty="0"/>
              <a:t>Add to your backlog </a:t>
            </a:r>
            <a:r>
              <a:rPr lang="en-GB" b="1" i="1" u="sng" dirty="0"/>
              <a:t>as soon as 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this known </a:t>
            </a:r>
            <a:br>
              <a:rPr lang="en-GB" dirty="0"/>
            </a:br>
            <a:r>
              <a:rPr lang="en-GB" dirty="0"/>
              <a:t>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7443788" y="1825625"/>
            <a:ext cx="3910012" cy="4455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Impact" panose="020B0806030902050204" pitchFamily="34" charset="0"/>
                <a:cs typeface="Ravie" panose="020F0502020204030204" pitchFamily="34" charset="0"/>
              </a:rPr>
              <a:t>When</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the World</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Falls</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Down</a:t>
            </a:r>
            <a:endParaRPr lang="en-US" sz="72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65125"/>
            <a:ext cx="5450795"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Andrés Gerlotti</a:t>
            </a:r>
            <a:r>
              <a:rPr lang="en-GB" sz="1400" dirty="0"/>
              <a:t> </a:t>
            </a:r>
            <a:endParaRPr lang="en-US" sz="140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3237</TotalTime>
  <Words>985</Words>
  <Application>Microsoft Macintosh PowerPoint</Application>
  <PresentationFormat>Widescreen</PresentationFormat>
  <Paragraphs>214</Paragraphs>
  <Slides>25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Impact</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36</cp:revision>
  <dcterms:created xsi:type="dcterms:W3CDTF">2019-03-15T17:24:13Z</dcterms:created>
  <dcterms:modified xsi:type="dcterms:W3CDTF">2019-03-18T21:52:16Z</dcterms:modified>
</cp:coreProperties>
</file>